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64" r:id="rId2"/>
    <p:sldId id="262" r:id="rId3"/>
    <p:sldId id="326" r:id="rId4"/>
    <p:sldId id="264" r:id="rId5"/>
    <p:sldId id="263" r:id="rId6"/>
    <p:sldId id="353" r:id="rId7"/>
    <p:sldId id="354" r:id="rId8"/>
    <p:sldId id="328" r:id="rId9"/>
    <p:sldId id="356" r:id="rId10"/>
    <p:sldId id="357" r:id="rId11"/>
    <p:sldId id="358" r:id="rId12"/>
    <p:sldId id="359" r:id="rId13"/>
    <p:sldId id="319" r:id="rId14"/>
    <p:sldId id="361" r:id="rId15"/>
    <p:sldId id="360" r:id="rId16"/>
    <p:sldId id="362" r:id="rId17"/>
    <p:sldId id="36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CAB392-23B8-4AA9-81BF-EE7D87282B89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42FBE5-AB97-45CA-96B6-54D7C855F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1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2FBE5-AB97-45CA-96B6-54D7C855FB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5607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2FBE5-AB97-45CA-96B6-54D7C855FB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3657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2FBE5-AB97-45CA-96B6-54D7C855FB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130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2FBE5-AB97-45CA-96B6-54D7C855FB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8146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2FBE5-AB97-45CA-96B6-54D7C855FB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4183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2FBE5-AB97-45CA-96B6-54D7C855FBB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8626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2FBE5-AB97-45CA-96B6-54D7C855FBB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1388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2FBE5-AB97-45CA-96B6-54D7C855FBB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4222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2FBE5-AB97-45CA-96B6-54D7C855FBB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40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2FBE5-AB97-45CA-96B6-54D7C855FB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293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2FBE5-AB97-45CA-96B6-54D7C855FB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223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2FBE5-AB97-45CA-96B6-54D7C855FB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394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2FBE5-AB97-45CA-96B6-54D7C855FB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452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2FBE5-AB97-45CA-96B6-54D7C855FB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680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2FBE5-AB97-45CA-96B6-54D7C855FB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9493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2FBE5-AB97-45CA-96B6-54D7C855FB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5003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2FBE5-AB97-45CA-96B6-54D7C855FB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77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23670-C664-4A5F-A393-53D714B8B2D0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6B51B-55F6-43A2-884A-7DED295A3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552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23670-C664-4A5F-A393-53D714B8B2D0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6B51B-55F6-43A2-884A-7DED295A3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068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23670-C664-4A5F-A393-53D714B8B2D0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6B51B-55F6-43A2-884A-7DED295A3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940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23670-C664-4A5F-A393-53D714B8B2D0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6B51B-55F6-43A2-884A-7DED295A3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547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23670-C664-4A5F-A393-53D714B8B2D0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6B51B-55F6-43A2-884A-7DED295A3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36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23670-C664-4A5F-A393-53D714B8B2D0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6B51B-55F6-43A2-884A-7DED295A3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337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23670-C664-4A5F-A393-53D714B8B2D0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6B51B-55F6-43A2-884A-7DED295A3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78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23670-C664-4A5F-A393-53D714B8B2D0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6B51B-55F6-43A2-884A-7DED295A3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406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23670-C664-4A5F-A393-53D714B8B2D0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6B51B-55F6-43A2-884A-7DED295A3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614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23670-C664-4A5F-A393-53D714B8B2D0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6B51B-55F6-43A2-884A-7DED295A3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350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23670-C664-4A5F-A393-53D714B8B2D0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6B51B-55F6-43A2-884A-7DED295A3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8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23670-C664-4A5F-A393-53D714B8B2D0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6B51B-55F6-43A2-884A-7DED295A3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289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g"/><Relationship Id="rId5" Type="http://schemas.openxmlformats.org/officeDocument/2006/relationships/image" Target="../media/image23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hyperlink" Target="training_images/Thin_Short_Shot.gif" TargetMode="External"/><Relationship Id="rId4" Type="http://schemas.openxmlformats.org/officeDocument/2006/relationships/image" Target="../media/image3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gif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969" y="190452"/>
            <a:ext cx="2530059" cy="9906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90552" y="719473"/>
            <a:ext cx="79880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Informal Roman" panose="030604020304060B0204" pitchFamily="66" charset="0"/>
              </a:rPr>
              <a:t>THE TEN COMMANDMENTS OF INJECTION MOLDING</a:t>
            </a:r>
            <a:endParaRPr lang="en-US" sz="2800" b="1" dirty="0">
              <a:latin typeface="Informal Roman" panose="030604020304060B0204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952" y="1242693"/>
            <a:ext cx="9027283" cy="514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800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954" y="1000962"/>
            <a:ext cx="2258184" cy="25023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969" y="190452"/>
            <a:ext cx="2530059" cy="99068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1177248" y="2201130"/>
            <a:ext cx="755780" cy="522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8" b="16609"/>
          <a:stretch/>
        </p:blipFill>
        <p:spPr>
          <a:xfrm>
            <a:off x="7520576" y="3245251"/>
            <a:ext cx="4431586" cy="33357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2278" y="827317"/>
            <a:ext cx="1009572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800" dirty="0"/>
          </a:p>
          <a:p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BEWARE OF SIDE ACTION – BUT IF YOU MUST, MAKE THE PART MULTIFUNCTIONAL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 lot of drawbacks here…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Complicates mold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Increases mold cost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Decrease mold life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Increases cycle time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Increases press size, potentially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BUT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Might reduce number of parts, failure modes – DFMA!!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88" y="3785399"/>
            <a:ext cx="2911487" cy="24262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2" t="27703" r="3678" b="2242"/>
          <a:stretch/>
        </p:blipFill>
        <p:spPr>
          <a:xfrm>
            <a:off x="4041091" y="3796475"/>
            <a:ext cx="3095468" cy="24151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34509" y="6206860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HORN PIN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91611" y="6205356"/>
            <a:ext cx="2593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HYDRAULIC / PNEUMATIC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2190" y="397068"/>
            <a:ext cx="9023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COMMANDMENT #5: AVOID UNDERCUTS / MOLD SIDE ACTION</a:t>
            </a:r>
            <a:endParaRPr lang="en-US" sz="24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310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92190" y="397068"/>
            <a:ext cx="64620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COMMANDMENT #6: USE ADEQUATE DRAFT</a:t>
            </a:r>
            <a:endParaRPr lang="en-US" sz="24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969" y="190452"/>
            <a:ext cx="2530059" cy="9906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0864" y="944858"/>
            <a:ext cx="617686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800" dirty="0"/>
          </a:p>
          <a:p>
            <a:r>
              <a:rPr lang="en-US" sz="1900" i="1" dirty="0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USE ADEQUATE DRAFT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9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Draft is taper that allows part to eject from mold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9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Varies depending on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9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Geometry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9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Texture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9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material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lvl="1"/>
            <a:endParaRPr lang="en-US" sz="1600" dirty="0"/>
          </a:p>
          <a:p>
            <a:pPr algn="ctr"/>
            <a:endParaRPr lang="en-US" sz="1600" dirty="0"/>
          </a:p>
        </p:txBody>
      </p:sp>
      <p:sp>
        <p:nvSpPr>
          <p:cNvPr id="15" name="Rectangle 14"/>
          <p:cNvSpPr/>
          <p:nvPr/>
        </p:nvSpPr>
        <p:spPr>
          <a:xfrm>
            <a:off x="11177248" y="2201130"/>
            <a:ext cx="755780" cy="522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2889" y="1181138"/>
            <a:ext cx="4151297" cy="544397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56" y="3453247"/>
            <a:ext cx="5302493" cy="283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677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969" y="190452"/>
            <a:ext cx="2530059" cy="9906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6439" y="980696"/>
            <a:ext cx="6837183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800" dirty="0"/>
          </a:p>
          <a:p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TOLERANCE FOR PROCESS CAPABILITY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Extremely tight tolerances add unnecessary cost, and in some cases preclude part from being manufactured</a:t>
            </a:r>
          </a:p>
          <a:p>
            <a:pPr lvl="1"/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SPI (</a:t>
            </a:r>
            <a:r>
              <a:rPr lang="en-US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Society of the Plastics Industry 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 plastics trade organization) publishes tolerance charts for various dim types, by material, with graphs corresponding to nominal dim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lvl="1"/>
            <a:endParaRPr lang="en-US" sz="1600" dirty="0"/>
          </a:p>
          <a:p>
            <a:pPr algn="ctr"/>
            <a:endParaRPr lang="en-US" sz="1600" dirty="0"/>
          </a:p>
        </p:txBody>
      </p:sp>
      <p:sp>
        <p:nvSpPr>
          <p:cNvPr id="15" name="Rectangle 14"/>
          <p:cNvSpPr/>
          <p:nvPr/>
        </p:nvSpPr>
        <p:spPr>
          <a:xfrm>
            <a:off x="11177248" y="2201130"/>
            <a:ext cx="755780" cy="522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8231" y="1246972"/>
            <a:ext cx="4524797" cy="54957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239" y="3740478"/>
            <a:ext cx="5918975" cy="25055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2190" y="397068"/>
            <a:ext cx="8866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COMMANDMENT #7: TOLERANCE FOR PROCESS CAPABILITY</a:t>
            </a:r>
            <a:endParaRPr lang="en-US" sz="24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497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883" y="2012135"/>
            <a:ext cx="5027369" cy="45098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969" y="190452"/>
            <a:ext cx="2530059" cy="9906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8309" y="1268647"/>
            <a:ext cx="68837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UTILIZE FLOW RATIOS (FLOW PATH / THICKNESS)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Simple calculation to help ensure parts fill properly – lower is better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Do your best guess on path without MFA; ballpark is good enough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Refer to table below; if your FL is too high, either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thicken wall (bad)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add/move gates (better)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551" y="3664480"/>
            <a:ext cx="5114925" cy="2857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8309" y="350141"/>
            <a:ext cx="80522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COMMANDMENT #8: USE SIMPLE CALCULATIONS AND </a:t>
            </a:r>
          </a:p>
          <a:p>
            <a:r>
              <a:rPr lang="en-US" sz="24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MOLDFLOW ANALYSIS TO PREDICT BEHAVIOR</a:t>
            </a:r>
            <a:endParaRPr lang="en-US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418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969" y="190452"/>
            <a:ext cx="2530059" cy="9906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0075" y="952470"/>
            <a:ext cx="103383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USE MOLD FLOW ANALYSIS TO PREDICT FLOW PATTERNS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Can show locations of knit lines, air traps, potential short shots – based on selected locations / quantity of gates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Insight into molding pressure and cycle time – requiring design changes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1177248" y="2201130"/>
            <a:ext cx="755780" cy="522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54"/>
          <a:stretch/>
        </p:blipFill>
        <p:spPr>
          <a:xfrm>
            <a:off x="2915962" y="2462387"/>
            <a:ext cx="5766318" cy="4212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0076" y="350141"/>
            <a:ext cx="80522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COMMANDMENT #8: USE SIMPLE CALCULATIONS AND </a:t>
            </a:r>
          </a:p>
          <a:p>
            <a:r>
              <a:rPr lang="en-US" sz="24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MOLDFLOW ANALYSIS TO PREDICT BEHAVIOR</a:t>
            </a:r>
            <a:endParaRPr lang="en-US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8949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969" y="190452"/>
            <a:ext cx="2530059" cy="9906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8694" y="1231633"/>
            <a:ext cx="1112126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KNIT LINES / SHORT SHOT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Knit Lines - The location where melt fronts come together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 function of gate location(s) and geometry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Approx. 75%-80% of the strength of the section right next to it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Cannot eliminate them!!!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Particularly an issue with translucent / clear parts</a:t>
            </a:r>
          </a:p>
          <a:p>
            <a:pPr lvl="2"/>
            <a:endParaRPr lang="en-US" i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Short Shot – melt cools before full fill can be obtained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MFA can predict this relatively well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Weigh part and compare  to 3D CAD weight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lvl="1"/>
            <a:endParaRPr lang="en-US" sz="1600" dirty="0"/>
          </a:p>
          <a:p>
            <a:pPr algn="ctr"/>
            <a:endParaRPr lang="en-US" sz="1600" dirty="0"/>
          </a:p>
        </p:txBody>
      </p:sp>
      <p:sp>
        <p:nvSpPr>
          <p:cNvPr id="15" name="Rectangle 14"/>
          <p:cNvSpPr/>
          <p:nvPr/>
        </p:nvSpPr>
        <p:spPr>
          <a:xfrm>
            <a:off x="11177248" y="2201130"/>
            <a:ext cx="755780" cy="522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163" y="4325725"/>
            <a:ext cx="4911633" cy="2259351"/>
          </a:xfrm>
          <a:prstGeom prst="rect">
            <a:avLst/>
          </a:prstGeom>
        </p:spPr>
      </p:pic>
      <p:pic>
        <p:nvPicPr>
          <p:cNvPr id="3" name="Picture 2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090" y="2723644"/>
            <a:ext cx="4405866" cy="36715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8694" y="337870"/>
            <a:ext cx="68403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COMMANDMENT #9: BEWARE OF KNITS LINES </a:t>
            </a:r>
          </a:p>
          <a:p>
            <a:r>
              <a:rPr lang="en-US" sz="24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AND POTENTIAL SHORT SHOTS</a:t>
            </a:r>
            <a:endParaRPr lang="en-US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5082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1" t="3383" r="6463" b="5727"/>
          <a:stretch/>
        </p:blipFill>
        <p:spPr>
          <a:xfrm>
            <a:off x="645631" y="2938434"/>
            <a:ext cx="4667640" cy="24494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969" y="190452"/>
            <a:ext cx="2530059" cy="9906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1123" y="1184107"/>
            <a:ext cx="80610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800" dirty="0"/>
          </a:p>
          <a:p>
            <a:r>
              <a:rPr lang="en-US" sz="1900" i="1" dirty="0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CONSIDER PEG – AND PROVIDE LOCATIONS IF NECESSARY (PADS)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9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Gate locations / type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9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Ejector Pin locations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9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Parting Line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1177248" y="2201130"/>
            <a:ext cx="755780" cy="522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176763" y="5824023"/>
            <a:ext cx="2712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EJECTOR PINS (YELLOW)</a:t>
            </a: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 flipH="1" flipV="1">
            <a:off x="2608343" y="4492567"/>
            <a:ext cx="925406" cy="13314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/>
          </p:cNvCxnSpPr>
          <p:nvPr/>
        </p:nvCxnSpPr>
        <p:spPr>
          <a:xfrm flipV="1">
            <a:off x="3670564" y="3979383"/>
            <a:ext cx="110290" cy="1844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04" b="12653"/>
          <a:stretch/>
        </p:blipFill>
        <p:spPr>
          <a:xfrm>
            <a:off x="5586901" y="2938435"/>
            <a:ext cx="6022473" cy="295592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41123" y="350141"/>
            <a:ext cx="83359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COMMANDMENT #10: OPTIMIZE GATE LOCATION / TYPE </a:t>
            </a:r>
          </a:p>
          <a:p>
            <a:r>
              <a:rPr lang="en-US" sz="24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TO REDUCE MOLDED IN STRESSES AT GATE</a:t>
            </a:r>
          </a:p>
        </p:txBody>
      </p:sp>
    </p:spTree>
    <p:extLst>
      <p:ext uri="{BB962C8B-B14F-4D97-AF65-F5344CB8AC3E}">
        <p14:creationId xmlns:p14="http://schemas.microsoft.com/office/powerpoint/2010/main" val="1231853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969" y="190452"/>
            <a:ext cx="2530059" cy="9906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61134" y="572585"/>
            <a:ext cx="6912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Informal Roman" panose="030604020304060B0204" pitchFamily="66" charset="0"/>
              </a:rPr>
              <a:t>THE TEN COMMANDMENTS OF INJECTION MOLDING</a:t>
            </a:r>
            <a:endParaRPr lang="en-US" b="1" dirty="0">
              <a:latin typeface="Informal Roman" panose="030604020304060B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727" y="1181138"/>
            <a:ext cx="5130350" cy="539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645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969" y="190452"/>
            <a:ext cx="2530059" cy="9906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2324" y="454962"/>
            <a:ext cx="86469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COMMANDMENT #1: UTILIZE CONSTANT WALL THICKNESS</a:t>
            </a:r>
            <a:endParaRPr lang="en-US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1765" y="1044566"/>
            <a:ext cx="6727472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Constant wall facilitates material flow – no eddying…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Facilitates cooling – </a:t>
            </a:r>
            <a:r>
              <a:rPr lang="en-US" u="sng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thickest section dictates cooling time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2x wall = 6x to 8x cool time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Sink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– materials shrink according to how thick they are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AVOID – thin to thick to thin (thick to thin okay, to a point…)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2032" y="1402696"/>
            <a:ext cx="4560434" cy="51243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b="5015"/>
          <a:stretch/>
        </p:blipFill>
        <p:spPr>
          <a:xfrm>
            <a:off x="3916144" y="4089286"/>
            <a:ext cx="2248378" cy="19721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63654" y="3719954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sink</a:t>
            </a:r>
          </a:p>
        </p:txBody>
      </p:sp>
    </p:spTree>
    <p:extLst>
      <p:ext uri="{BB962C8B-B14F-4D97-AF65-F5344CB8AC3E}">
        <p14:creationId xmlns:p14="http://schemas.microsoft.com/office/powerpoint/2010/main" val="3276009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59"/>
          <a:stretch/>
        </p:blipFill>
        <p:spPr>
          <a:xfrm>
            <a:off x="6440256" y="2198968"/>
            <a:ext cx="5492772" cy="41673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969" y="190452"/>
            <a:ext cx="2530059" cy="9906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2625" y="954981"/>
            <a:ext cx="1013304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CYCLE TIME- BASELINE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Depends on part / wall thickness – approx. 80% of the cycle time is cooling (pack/hold/cool/recover)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Wall thickness is second order to cycle time, and first order to weight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Cutting wall by 20% reduces weight by ~20%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Current wall by 20% reduces cycle by ~40%</a:t>
            </a:r>
          </a:p>
          <a:p>
            <a:pPr lvl="1"/>
            <a:endParaRPr lang="en-US" sz="1600" dirty="0"/>
          </a:p>
          <a:p>
            <a:pPr algn="ctr"/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79338" y="454962"/>
            <a:ext cx="86469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COMMANDMENT #1: UTILIZE CONSTANT WALL THICKNESS</a:t>
            </a:r>
            <a:endParaRPr lang="en-US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8669" y="2785910"/>
            <a:ext cx="4117931" cy="393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204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031" y="1374501"/>
            <a:ext cx="4180997" cy="31462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969" y="190452"/>
            <a:ext cx="2530059" cy="9906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912837"/>
            <a:ext cx="754973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9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9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Ribs add local structure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9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Height gives 3</a:t>
            </a:r>
            <a:r>
              <a:rPr lang="en-US" sz="1900" i="1" baseline="30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rd</a:t>
            </a:r>
            <a:r>
              <a:rPr lang="en-US" sz="19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order increase in strength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9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Thickness at root should be 50% - 60% of nominal walls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9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Look for thin steel conditions (gap &lt;2t)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9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Look for places where design is weak locally to reinforce with ribs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9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don’t overdesign/overcompensate!!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377" y="4092868"/>
            <a:ext cx="4018758" cy="23521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9135" y="3682825"/>
            <a:ext cx="3613993" cy="30102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9731" y="451172"/>
            <a:ext cx="9469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COMMANDMENT #2: UTILIZE RIBS AND BOSSES FOR STRUCTURE</a:t>
            </a:r>
            <a:endParaRPr lang="en-US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550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969" y="190452"/>
            <a:ext cx="2530059" cy="9906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9731" y="987471"/>
            <a:ext cx="67367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Bosses add local structure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Great opportunity for sink if done poorly</a:t>
            </a:r>
            <a:endParaRPr lang="en-US" sz="2000" dirty="0"/>
          </a:p>
          <a:p>
            <a:pPr algn="ctr"/>
            <a:endParaRPr lang="en-US" sz="1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r="11259"/>
          <a:stretch/>
        </p:blipFill>
        <p:spPr>
          <a:xfrm>
            <a:off x="3902254" y="2722492"/>
            <a:ext cx="3440921" cy="38692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r="9177"/>
          <a:stretch/>
        </p:blipFill>
        <p:spPr>
          <a:xfrm>
            <a:off x="170625" y="2517455"/>
            <a:ext cx="3371681" cy="40743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3123" y="2517455"/>
            <a:ext cx="4039137" cy="37469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472116" y="3169474"/>
            <a:ext cx="755780" cy="522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639826" y="3020813"/>
            <a:ext cx="755780" cy="522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1177248" y="2201130"/>
            <a:ext cx="755780" cy="522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79731" y="451172"/>
            <a:ext cx="9469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COMMANDMENT #2: UTILIZE RIBS AND BOSSES FOR STRUCTURE</a:t>
            </a:r>
            <a:endParaRPr lang="en-US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996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969" y="190452"/>
            <a:ext cx="2530059" cy="9906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986" y="1231634"/>
            <a:ext cx="100957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Outside radii should be no smaller than the smallest cutter from the machine shop (ask your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moldbuilder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Allows easier flow of material through mold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Radii reduce stress concentration in molded parts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lvl="1"/>
            <a:endParaRPr lang="en-US" sz="1600" dirty="0"/>
          </a:p>
          <a:p>
            <a:pPr algn="ctr"/>
            <a:endParaRPr lang="en-US" sz="1600" dirty="0"/>
          </a:p>
        </p:txBody>
      </p:sp>
      <p:sp>
        <p:nvSpPr>
          <p:cNvPr id="15" name="Rectangle 14"/>
          <p:cNvSpPr/>
          <p:nvPr/>
        </p:nvSpPr>
        <p:spPr>
          <a:xfrm>
            <a:off x="11177248" y="2201130"/>
            <a:ext cx="755780" cy="522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9794" y="3031241"/>
            <a:ext cx="5086350" cy="3086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9637" y="2723644"/>
            <a:ext cx="2362384" cy="3796393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80" y="3060509"/>
            <a:ext cx="3399600" cy="29607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9010" y="400637"/>
            <a:ext cx="67569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COMMANDMENT #3: AVOID SHARP CORNERS </a:t>
            </a:r>
          </a:p>
          <a:p>
            <a:r>
              <a:rPr lang="en-US" sz="24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AND TRANSITIONS</a:t>
            </a:r>
            <a:endParaRPr lang="en-US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825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969" y="190452"/>
            <a:ext cx="2530059" cy="9906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986" y="1231634"/>
            <a:ext cx="86519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9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do sharp corners cause on molded parts?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9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Flow anomalies (eddying) will certainly occur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9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Stress concentrators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9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CNC cutters can’t make them in steel – must be (longer / more $)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lvl="1"/>
            <a:endParaRPr lang="en-US" sz="1600" dirty="0"/>
          </a:p>
          <a:p>
            <a:pPr algn="ctr"/>
            <a:endParaRPr lang="en-US" sz="1600" dirty="0"/>
          </a:p>
        </p:txBody>
      </p:sp>
      <p:sp>
        <p:nvSpPr>
          <p:cNvPr id="15" name="Rectangle 14"/>
          <p:cNvSpPr/>
          <p:nvPr/>
        </p:nvSpPr>
        <p:spPr>
          <a:xfrm>
            <a:off x="11177248" y="2201130"/>
            <a:ext cx="755780" cy="522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8621" b="45918"/>
          <a:stretch/>
        </p:blipFill>
        <p:spPr>
          <a:xfrm>
            <a:off x="773858" y="2901818"/>
            <a:ext cx="4529661" cy="34125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t="54083"/>
          <a:stretch/>
        </p:blipFill>
        <p:spPr>
          <a:xfrm>
            <a:off x="5718289" y="2723643"/>
            <a:ext cx="4551126" cy="34630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9010" y="400637"/>
            <a:ext cx="67569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COMMANDMENT #3: AVOID SHARP CORNERS </a:t>
            </a:r>
          </a:p>
          <a:p>
            <a:r>
              <a:rPr lang="en-US" sz="24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AND TRANSITIONS</a:t>
            </a:r>
            <a:endParaRPr lang="en-US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338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969" y="190452"/>
            <a:ext cx="2530059" cy="9906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2190" y="821543"/>
            <a:ext cx="63634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THIN STEEL / SECTION CONDITIONS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Forces of up to 18kpsi on a thin section – not good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Thin plastic sections are weaker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Thin steel sections / gaps are harder to machine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90" y="2548764"/>
            <a:ext cx="3912537" cy="25859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727" y="3808657"/>
            <a:ext cx="5587740" cy="247457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92190" y="397068"/>
            <a:ext cx="8602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COMMANDMENT #4 – AVOID THIN SECTIONS / THIN STEEL</a:t>
            </a:r>
            <a:endParaRPr lang="en-US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525" y="1563393"/>
            <a:ext cx="5619503" cy="224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655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969" y="190452"/>
            <a:ext cx="2530059" cy="9906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2278" y="1012681"/>
            <a:ext cx="1009572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BEWARE OF SIDE ACTION – BUT IF YOU MUST, MAKE THE PART MULTIFUNCTIONAL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Slides / hydraulic cylinders / horn pins - must move steel out of the way to clear for ejection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Adds cost / complexity / failure modes to the mold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Will cause premature wear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u="sng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Adds cycle time 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 increased cost at part level!</a:t>
            </a:r>
          </a:p>
          <a:p>
            <a:pPr algn="ctr"/>
            <a:endParaRPr lang="en-US" sz="1600" dirty="0"/>
          </a:p>
        </p:txBody>
      </p:sp>
      <p:sp>
        <p:nvSpPr>
          <p:cNvPr id="15" name="Rectangle 14"/>
          <p:cNvSpPr/>
          <p:nvPr/>
        </p:nvSpPr>
        <p:spPr>
          <a:xfrm>
            <a:off x="11177248" y="2201130"/>
            <a:ext cx="755780" cy="522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6982" y="3013229"/>
            <a:ext cx="4898156" cy="34360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076" y="3289607"/>
            <a:ext cx="5073738" cy="30855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2190" y="397068"/>
            <a:ext cx="9023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COMMANDMENT #5: AVOID UNDERCUTS / MOLD SIDE ACTION</a:t>
            </a:r>
            <a:endParaRPr lang="en-US" sz="24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3082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1368</TotalTime>
  <Words>841</Words>
  <Application>Microsoft Office PowerPoint</Application>
  <PresentationFormat>Widescreen</PresentationFormat>
  <Paragraphs>142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Informal Roman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Jeffrey Tadin</dc:creator>
  <cp:lastModifiedBy>Jennifer Catalan</cp:lastModifiedBy>
  <cp:revision>231</cp:revision>
  <dcterms:created xsi:type="dcterms:W3CDTF">2016-12-23T16:24:41Z</dcterms:created>
  <dcterms:modified xsi:type="dcterms:W3CDTF">2017-02-20T18:52:32Z</dcterms:modified>
</cp:coreProperties>
</file>